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15"/>
  </p:notesMasterIdLst>
  <p:sldIdLst>
    <p:sldId id="296" r:id="rId3"/>
    <p:sldId id="311" r:id="rId4"/>
    <p:sldId id="312" r:id="rId5"/>
    <p:sldId id="313" r:id="rId6"/>
    <p:sldId id="315" r:id="rId7"/>
    <p:sldId id="316" r:id="rId8"/>
    <p:sldId id="314" r:id="rId9"/>
    <p:sldId id="317" r:id="rId10"/>
    <p:sldId id="318" r:id="rId11"/>
    <p:sldId id="264" r:id="rId12"/>
    <p:sldId id="258" r:id="rId13"/>
    <p:sldId id="259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2FEA"/>
    <a:srgbClr val="B9D63E"/>
    <a:srgbClr val="F8C02B"/>
    <a:srgbClr val="C6DF65"/>
    <a:srgbClr val="EE92D3"/>
    <a:srgbClr val="3C3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41" autoAdjust="0"/>
  </p:normalViewPr>
  <p:slideViewPr>
    <p:cSldViewPr snapToGrid="0">
      <p:cViewPr varScale="1">
        <p:scale>
          <a:sx n="71" d="100"/>
          <a:sy n="71" d="100"/>
        </p:scale>
        <p:origin x="85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6D6D-96B4-4EDB-B0E7-7B5F4E71B6BD}" type="datetimeFigureOut">
              <a:rPr lang="es-CO" smtClean="0"/>
              <a:t>7/11/2025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93FE7-C84A-48E4-A4A7-AD5B663C3C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51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7793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89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1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6050"/>
            <a:ext cx="10515600" cy="1000125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941763"/>
            <a:ext cx="10515600" cy="5730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701C2BC3-F3EA-31B6-5632-D681BAB710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6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39BA464-F3F9-F1BA-85DE-0375BE8F02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57800" cy="685800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6D23A9-F32E-BB80-2598-5AF8D6A3845D}"/>
              </a:ext>
            </a:extLst>
          </p:cNvPr>
          <p:cNvSpPr/>
          <p:nvPr userDrawn="1"/>
        </p:nvSpPr>
        <p:spPr>
          <a:xfrm>
            <a:off x="5257800" y="3807129"/>
            <a:ext cx="6934199" cy="1135574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90735" y="4089558"/>
            <a:ext cx="5474215" cy="5730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6B8095E-AAFD-6854-DAED-E06EBC3C7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99074">
            <a:off x="4286786" y="862820"/>
            <a:ext cx="1942026" cy="21734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735" y="1734794"/>
            <a:ext cx="5474215" cy="1870915"/>
          </a:xfrm>
          <a:prstGeom prst="rect">
            <a:avLst/>
          </a:prstGeo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0A879E35-E2CD-E537-0069-095066A768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3685" y="5664770"/>
            <a:ext cx="4403271" cy="6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1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166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69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61F703B-9D72-2DF9-C6AE-BCB6020BD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676107"/>
            <a:ext cx="10685417" cy="88421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2806042"/>
            <a:ext cx="10685417" cy="28983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54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8764FCB-F73A-8FAA-B4E9-6C0C8EA4F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066" y="1625107"/>
            <a:ext cx="10735157" cy="91872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8351" y="2804797"/>
            <a:ext cx="10739872" cy="291867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484C017-C5A8-CB50-5649-6A7B605CFC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6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seño personalizado">
    <p:bg>
      <p:bgPr>
        <a:solidFill>
          <a:srgbClr val="342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B921E99A-A53C-6989-751C-606868AD9F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72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6F5190EA-CE06-A0C6-346E-52085E5BA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97628"/>
            <a:ext cx="12192000" cy="2060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608022"/>
            <a:ext cx="3895898" cy="133003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61203" y="4476334"/>
            <a:ext cx="1518589" cy="108344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B47C31-D701-8F2F-D169-988419A061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8771" y="4469767"/>
            <a:ext cx="1518589" cy="108344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DCFE9728-D49C-1832-1017-B1A54E2350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6338" y="4469767"/>
            <a:ext cx="1518589" cy="10900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A8984D2-B4C0-3EEF-346E-D132D6887E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1203" y="3222535"/>
            <a:ext cx="1518589" cy="10834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9997C1A-1197-3E7E-B7F7-C014548BB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338" y="3222536"/>
            <a:ext cx="1517650" cy="108291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63AAC2E7-5613-F4A5-4AD1-A266FEB16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6150" y="3222776"/>
            <a:ext cx="1519238" cy="10826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7483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00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84" r:id="rId4"/>
    <p:sldLayoutId id="214748368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F680A0-ED4D-596B-02A3-91E7DB04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40F6C3-A852-2E99-B3ED-57EF67311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4EE18B-C0C7-7A28-DEC9-A52BE455B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48EC0-5264-4952-A7C4-9F7D7D23A247}" type="datetimeFigureOut">
              <a:rPr lang="es-CO" smtClean="0"/>
              <a:t>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CC207-3436-CD16-68EE-4D0AB5D7B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FAE8C1-1838-9A3C-5494-23EFF954A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2E7CA-6F60-4CD8-81B5-ED9C90663D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86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7" r:id="rId2"/>
    <p:sldLayoutId id="2147483676" r:id="rId3"/>
    <p:sldLayoutId id="2147483681" r:id="rId4"/>
    <p:sldLayoutId id="2147483678" r:id="rId5"/>
    <p:sldLayoutId id="2147483680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495531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10</a:t>
            </a:r>
            <a:br>
              <a:rPr lang="es-ES" dirty="0"/>
            </a:br>
            <a:r>
              <a:rPr lang="es-ES" dirty="0"/>
              <a:t>Diseño de narrativa digital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1863681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66D96EFF-0990-4846-BCA3-476F77CB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35" y="1697395"/>
            <a:ext cx="10515600" cy="1000125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Objetivo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0DE742-0766-4523-94FC-E82BEF8381B9}"/>
              </a:ext>
            </a:extLst>
          </p:cNvPr>
          <p:cNvSpPr txBox="1"/>
          <p:nvPr/>
        </p:nvSpPr>
        <p:spPr>
          <a:xfrm>
            <a:off x="1506072" y="2697520"/>
            <a:ext cx="101121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Diseñar una </a:t>
            </a:r>
            <a:r>
              <a:rPr lang="es-ES" sz="2400" b="1" dirty="0">
                <a:solidFill>
                  <a:schemeClr val="bg1"/>
                </a:solidFill>
              </a:rPr>
              <a:t>narrativa digital coherente y persuasiva</a:t>
            </a:r>
            <a:r>
              <a:rPr lang="es-ES" sz="2400" dirty="0">
                <a:solidFill>
                  <a:schemeClr val="bg1"/>
                </a:solidFill>
              </a:rPr>
              <a:t> que permita:</a:t>
            </a:r>
          </a:p>
          <a:p>
            <a:endParaRPr lang="es-ES" sz="2400" dirty="0">
              <a:solidFill>
                <a:schemeClr val="bg1"/>
              </a:solidFill>
            </a:endParaRPr>
          </a:p>
          <a:p>
            <a:pPr>
              <a:buFont typeface="+mj-lt"/>
              <a:buAutoNum type="arabicPeriod"/>
            </a:pPr>
            <a:r>
              <a:rPr lang="es-ES" sz="2400" b="1" dirty="0">
                <a:solidFill>
                  <a:schemeClr val="bg1"/>
                </a:solidFill>
              </a:rPr>
              <a:t>Posicionar</a:t>
            </a:r>
            <a:r>
              <a:rPr lang="es-ES" sz="2400" dirty="0">
                <a:solidFill>
                  <a:schemeClr val="bg1"/>
                </a:solidFill>
              </a:rPr>
              <a:t> a </a:t>
            </a:r>
            <a:r>
              <a:rPr lang="es-ES" sz="2400" dirty="0" err="1">
                <a:solidFill>
                  <a:schemeClr val="bg1"/>
                </a:solidFill>
              </a:rPr>
              <a:t>MiDroguería</a:t>
            </a:r>
            <a:r>
              <a:rPr lang="es-ES" sz="2400" dirty="0">
                <a:solidFill>
                  <a:schemeClr val="bg1"/>
                </a:solidFill>
              </a:rPr>
              <a:t> Cloud como la </a:t>
            </a:r>
            <a:r>
              <a:rPr lang="es-ES" sz="2400" b="1" dirty="0">
                <a:solidFill>
                  <a:schemeClr val="bg1"/>
                </a:solidFill>
              </a:rPr>
              <a:t>solución tecnológica integral y experta</a:t>
            </a:r>
            <a:r>
              <a:rPr lang="es-ES" sz="2400" dirty="0">
                <a:solidFill>
                  <a:schemeClr val="bg1"/>
                </a:solidFill>
              </a:rPr>
              <a:t> que acompaña a grandes y medianas droguerías.</a:t>
            </a:r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2. Conectar</a:t>
            </a:r>
            <a:r>
              <a:rPr lang="es-ES" sz="2400" dirty="0">
                <a:solidFill>
                  <a:schemeClr val="bg1"/>
                </a:solidFill>
              </a:rPr>
              <a:t> emocionalmente con la audiencia (dueños, administradores, etc.).</a:t>
            </a:r>
            <a:endParaRPr lang="es-ES" sz="2400" b="1" dirty="0">
              <a:solidFill>
                <a:schemeClr val="bg1"/>
              </a:solidFill>
            </a:endParaRPr>
          </a:p>
          <a:p>
            <a:r>
              <a:rPr lang="es-ES" sz="2400" b="1" dirty="0">
                <a:solidFill>
                  <a:schemeClr val="bg1"/>
                </a:solidFill>
              </a:rPr>
              <a:t>3.Generar valor</a:t>
            </a:r>
            <a:r>
              <a:rPr lang="es-ES" sz="2400" dirty="0">
                <a:solidFill>
                  <a:schemeClr val="bg1"/>
                </a:solidFill>
              </a:rPr>
              <a:t> y motivar a  la acción (conversión, lealtad).</a:t>
            </a:r>
          </a:p>
        </p:txBody>
      </p:sp>
    </p:spTree>
    <p:extLst>
      <p:ext uri="{BB962C8B-B14F-4D97-AF65-F5344CB8AC3E}">
        <p14:creationId xmlns:p14="http://schemas.microsoft.com/office/powerpoint/2010/main" val="3246917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B679ED9-B8D2-4BA6-A4AA-7EC0E21DD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94" y="1632856"/>
            <a:ext cx="6219083" cy="1139315"/>
          </a:xfrm>
        </p:spPr>
        <p:txBody>
          <a:bodyPr/>
          <a:lstStyle/>
          <a:p>
            <a:r>
              <a:rPr lang="es-ES" dirty="0"/>
              <a:t>Nuestro punto de partida</a:t>
            </a:r>
            <a:br>
              <a:rPr lang="es-ES" dirty="0"/>
            </a:br>
            <a:r>
              <a:rPr lang="es-ES" b="1" dirty="0"/>
              <a:t>Identidad de marca</a:t>
            </a:r>
            <a:endParaRPr lang="es-CO" b="1" dirty="0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5B1FE9B4-4E34-47F6-9875-1318B37D1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940" y="2961582"/>
            <a:ext cx="5546731" cy="3412323"/>
          </a:xfrm>
        </p:spPr>
        <p:txBody>
          <a:bodyPr>
            <a:normAutofit fontScale="92500" lnSpcReduction="20000"/>
          </a:bodyPr>
          <a:lstStyle/>
          <a:p>
            <a:r>
              <a:rPr lang="es-ES" sz="1800" b="1" dirty="0"/>
              <a:t>Definición</a:t>
            </a:r>
          </a:p>
          <a:p>
            <a:r>
              <a:rPr lang="es-ES" sz="1800" dirty="0"/>
              <a:t>Solución tecnológica especializada en procesos de droguerías, que acompaña de forma integral procesos de control de ventas, inventarios, facturación, vencimientos y cumplimientos normativos.</a:t>
            </a:r>
          </a:p>
          <a:p>
            <a:endParaRPr lang="es-ES" sz="1800" b="1" dirty="0"/>
          </a:p>
          <a:p>
            <a:r>
              <a:rPr lang="es-ES" sz="1800" b="1" dirty="0"/>
              <a:t>Pilares de comunicación</a:t>
            </a:r>
          </a:p>
          <a:p>
            <a:r>
              <a:rPr lang="es-CO" sz="1800" dirty="0"/>
              <a:t>Control, Automatización, Experiencia y Acompañamiento.</a:t>
            </a:r>
          </a:p>
          <a:p>
            <a:endParaRPr lang="es-ES" sz="1800" b="1" dirty="0"/>
          </a:p>
          <a:p>
            <a:r>
              <a:rPr lang="es-ES" sz="1800" b="1" dirty="0"/>
              <a:t>Personalidad de Marca (Arquetipos)</a:t>
            </a:r>
          </a:p>
          <a:p>
            <a:r>
              <a:rPr lang="es-ES" sz="1800" dirty="0"/>
              <a:t>Amigo (cuidado y acompañamiento cercano)  y</a:t>
            </a:r>
          </a:p>
          <a:p>
            <a:r>
              <a:rPr lang="es-ES" sz="1800" dirty="0"/>
              <a:t>Sabio (conocimiento experto basado en tecnología).</a:t>
            </a:r>
          </a:p>
          <a:p>
            <a:endParaRPr lang="es-CO" sz="18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E31B5FC-6241-4531-9142-16326BBD9D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3" t="5807" b="3871"/>
          <a:stretch/>
        </p:blipFill>
        <p:spPr>
          <a:xfrm>
            <a:off x="6790764" y="1632856"/>
            <a:ext cx="4849905" cy="44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629EA-8760-4336-A258-B385456ABB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Proceso de Diseño de la Narrativa Digital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117A29-0486-4330-B4AA-094F90D58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b="1" dirty="0"/>
              <a:t>A. Conocer a la Audiencia (El Héroe)</a:t>
            </a:r>
          </a:p>
          <a:p>
            <a:r>
              <a:rPr lang="es-ES" dirty="0"/>
              <a:t>Nuestro cliente (la droguería) es el </a:t>
            </a:r>
            <a:r>
              <a:rPr lang="es-ES" b="1" dirty="0"/>
              <a:t>héroe</a:t>
            </a:r>
            <a:r>
              <a:rPr lang="es-ES" dirty="0"/>
              <a:t> de la historia, no la marca.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Sus Aspiraciones (El 'Antes'):</a:t>
            </a:r>
            <a:r>
              <a:rPr lang="es-ES" dirty="0"/>
              <a:t> Quieren más </a:t>
            </a:r>
            <a:r>
              <a:rPr lang="es-ES" b="1" dirty="0"/>
              <a:t>control</a:t>
            </a:r>
            <a:r>
              <a:rPr lang="es-ES" dirty="0"/>
              <a:t>, </a:t>
            </a:r>
            <a:r>
              <a:rPr lang="es-ES" b="1" dirty="0"/>
              <a:t>eficiencia</a:t>
            </a:r>
            <a:r>
              <a:rPr lang="es-ES" dirty="0"/>
              <a:t>, </a:t>
            </a:r>
            <a:r>
              <a:rPr lang="es-ES" b="1" dirty="0"/>
              <a:t>experiencia</a:t>
            </a:r>
            <a:r>
              <a:rPr lang="es-ES" dirty="0"/>
              <a:t> y </a:t>
            </a:r>
            <a:r>
              <a:rPr lang="es-ES" b="1" dirty="0"/>
              <a:t>gestión integral</a:t>
            </a:r>
            <a:r>
              <a:rPr lang="es-ES" dirty="0"/>
              <a:t> de procesos.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Sus Desafíos (El Conflicto):</a:t>
            </a:r>
            <a:r>
              <a:rPr lang="es-ES" dirty="0"/>
              <a:t> Lidian con la complejidad de control de ventas/inventarios, facturación, vencimientos y cumplimientos normativos sin un acompañamiento especializado.</a:t>
            </a:r>
          </a:p>
          <a:p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4F07BF9-181F-4FDD-9806-A80EE6A10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188" y="604720"/>
            <a:ext cx="4164106" cy="585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8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629EA-8760-4336-A258-B385456ABB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Proceso de Diseño de la Narrativa Digital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117A29-0486-4330-B4AA-094F90D58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b="1" dirty="0"/>
              <a:t>B. Definir el Mensaje Central (La Propuesta de Valor)</a:t>
            </a:r>
          </a:p>
          <a:p>
            <a:r>
              <a:rPr lang="es-ES" dirty="0"/>
              <a:t>El mensaje debe ser claro y resonar en un nivel emocional.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Eje del Mensaje:</a:t>
            </a:r>
            <a:r>
              <a:rPr lang="es-ES" dirty="0"/>
              <a:t> "</a:t>
            </a:r>
            <a:r>
              <a:rPr lang="es-ES" dirty="0" err="1"/>
              <a:t>MiDroguería</a:t>
            </a:r>
            <a:r>
              <a:rPr lang="es-ES" dirty="0"/>
              <a:t> Cloud es el </a:t>
            </a:r>
            <a:r>
              <a:rPr lang="es-ES" b="1" dirty="0"/>
              <a:t>compañero experto y tecnológico</a:t>
            </a:r>
            <a:r>
              <a:rPr lang="es-ES" dirty="0"/>
              <a:t> que transforma la complejidad de tu droguería en </a:t>
            </a:r>
            <a:r>
              <a:rPr lang="es-ES" b="1" dirty="0"/>
              <a:t>control</a:t>
            </a:r>
            <a:r>
              <a:rPr lang="es-ES" dirty="0"/>
              <a:t> y </a:t>
            </a:r>
            <a:r>
              <a:rPr lang="es-ES" b="1" dirty="0"/>
              <a:t>valor</a:t>
            </a:r>
            <a:r>
              <a:rPr lang="es-ES" dirty="0"/>
              <a:t>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Enfoque de Beneficio (Pathos):</a:t>
            </a:r>
            <a:r>
              <a:rPr lang="es-ES" dirty="0"/>
              <a:t> "No solo vendemos software; ofrecemos el </a:t>
            </a:r>
            <a:r>
              <a:rPr lang="es-ES" b="1" dirty="0"/>
              <a:t>acompañamiento permanente</a:t>
            </a:r>
            <a:r>
              <a:rPr lang="es-ES" dirty="0"/>
              <a:t> que te da </a:t>
            </a:r>
            <a:r>
              <a:rPr lang="es-ES" b="1" dirty="0"/>
              <a:t>tranquilidad</a:t>
            </a:r>
            <a:r>
              <a:rPr lang="es-ES" dirty="0"/>
              <a:t> y </a:t>
            </a:r>
            <a:r>
              <a:rPr lang="es-ES" b="1" dirty="0"/>
              <a:t>eficiencia</a:t>
            </a:r>
            <a:r>
              <a:rPr lang="es-ES" dirty="0"/>
              <a:t> en tu gestión integral".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EABCA3-1DA5-4A91-A59A-967BA60C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188" y="817796"/>
            <a:ext cx="4320740" cy="542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8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629EA-8760-4336-A258-B385456AB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066" y="1302379"/>
            <a:ext cx="10735157" cy="918727"/>
          </a:xfrm>
        </p:spPr>
        <p:txBody>
          <a:bodyPr/>
          <a:lstStyle/>
          <a:p>
            <a:r>
              <a:rPr lang="es-ES" dirty="0">
                <a:solidFill>
                  <a:srgbClr val="342FEA"/>
                </a:solidFill>
              </a:rPr>
              <a:t>Proceso de Diseño de la Narrativa Digital</a:t>
            </a:r>
            <a:endParaRPr lang="es-CO" dirty="0">
              <a:solidFill>
                <a:srgbClr val="342FEA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117A29-0486-4330-B4AA-094F90D58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351" y="2172788"/>
            <a:ext cx="10739872" cy="126966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C. Desarrollar la Estructura Narrativa (El Viaje del Héroe)</a:t>
            </a:r>
          </a:p>
          <a:p>
            <a:r>
              <a:rPr lang="es-ES" dirty="0">
                <a:solidFill>
                  <a:schemeClr val="bg1"/>
                </a:solidFill>
              </a:rPr>
              <a:t>Aplicaremos una estructura simple y memorable (Introducción, Desarrollo/Conflicto, Desenlace/Solución).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ED35E68-FF8F-49CF-8D6B-9CB181E1553F}"/>
              </a:ext>
            </a:extLst>
          </p:cNvPr>
          <p:cNvSpPr/>
          <p:nvPr/>
        </p:nvSpPr>
        <p:spPr>
          <a:xfrm>
            <a:off x="484095" y="3626380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rgbClr val="342FEA"/>
                </a:solidFill>
              </a:rPr>
              <a:t>1. Introducción (Hook)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CBA1C22-A348-42C8-924D-9D5B5F8E8E14}"/>
              </a:ext>
            </a:extLst>
          </p:cNvPr>
          <p:cNvSpPr/>
          <p:nvPr/>
        </p:nvSpPr>
        <p:spPr>
          <a:xfrm>
            <a:off x="484094" y="4672339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>
                <a:solidFill>
                  <a:srgbClr val="342FEA"/>
                </a:solidFill>
              </a:rPr>
              <a:t>2. Desarrollo (Conflicto)</a:t>
            </a:r>
            <a:endParaRPr lang="es-CO" b="1" dirty="0">
              <a:solidFill>
                <a:srgbClr val="342FEA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3D4CF68-52FC-4286-A070-6FE3D8204DC3}"/>
              </a:ext>
            </a:extLst>
          </p:cNvPr>
          <p:cNvSpPr/>
          <p:nvPr/>
        </p:nvSpPr>
        <p:spPr>
          <a:xfrm>
            <a:off x="484094" y="5718298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rgbClr val="342FEA"/>
                </a:solidFill>
              </a:rPr>
              <a:t>3. Desenlace (CTA)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F4B9E3E-1CAD-4287-909B-EC4470292F64}"/>
              </a:ext>
            </a:extLst>
          </p:cNvPr>
          <p:cNvSpPr/>
          <p:nvPr/>
        </p:nvSpPr>
        <p:spPr>
          <a:xfrm>
            <a:off x="3567954" y="3620558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342FEA"/>
                </a:solidFill>
              </a:rPr>
              <a:t>Presentación del Héroe (Droguería) y su Mundo.</a:t>
            </a:r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6F15037-01C9-491E-BE5F-FEB33460AE30}"/>
              </a:ext>
            </a:extLst>
          </p:cNvPr>
          <p:cNvSpPr/>
          <p:nvPr/>
        </p:nvSpPr>
        <p:spPr>
          <a:xfrm>
            <a:off x="3567953" y="4666517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342FEA"/>
                </a:solidFill>
              </a:rPr>
              <a:t>El Héroe se enfrenta a desafíos. Llega el Mentor (</a:t>
            </a:r>
            <a:r>
              <a:rPr lang="es-ES" sz="1600" dirty="0" err="1">
                <a:solidFill>
                  <a:srgbClr val="342FEA"/>
                </a:solidFill>
              </a:rPr>
              <a:t>MiDroguería</a:t>
            </a:r>
            <a:r>
              <a:rPr lang="es-ES" sz="1600" dirty="0">
                <a:solidFill>
                  <a:srgbClr val="342FEA"/>
                </a:solidFill>
              </a:rPr>
              <a:t> Cloud).</a:t>
            </a:r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1C7916A-E62C-47A1-900F-213B6ADCCEEF}"/>
              </a:ext>
            </a:extLst>
          </p:cNvPr>
          <p:cNvSpPr/>
          <p:nvPr/>
        </p:nvSpPr>
        <p:spPr>
          <a:xfrm>
            <a:off x="3567953" y="5712476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600" dirty="0">
                <a:solidFill>
                  <a:srgbClr val="342FEA"/>
                </a:solidFill>
              </a:rPr>
              <a:t>El Héroe triunfa. Transformación.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43FD6D7-9B99-4B61-B0B6-B3881B2C9748}"/>
              </a:ext>
            </a:extLst>
          </p:cNvPr>
          <p:cNvSpPr/>
          <p:nvPr/>
        </p:nvSpPr>
        <p:spPr>
          <a:xfrm>
            <a:off x="6656294" y="3612581"/>
            <a:ext cx="5051613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342FEA"/>
                </a:solidFill>
              </a:rPr>
              <a:t>Muestra el dolor o reto cotidiano de la droguería (ej. "Perder inventario", "Errores en la facturación", "Miedo a la visita sanitaria"). Evoca Empatía.</a:t>
            </a:r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8C0A173-3AB1-41D5-9FE9-5DB73D205699}"/>
              </a:ext>
            </a:extLst>
          </p:cNvPr>
          <p:cNvSpPr/>
          <p:nvPr/>
        </p:nvSpPr>
        <p:spPr>
          <a:xfrm>
            <a:off x="6656293" y="4658540"/>
            <a:ext cx="5051613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342FEA"/>
                </a:solidFill>
              </a:rPr>
              <a:t>Presenta la solución tecnológica especializada como el medio para superar el caos. Destaca el Acompañamiento y la Automatización - superpoderes.</a:t>
            </a:r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9AB311D-2EE7-465A-9D9B-8D3177EE6AC9}"/>
              </a:ext>
            </a:extLst>
          </p:cNvPr>
          <p:cNvSpPr/>
          <p:nvPr/>
        </p:nvSpPr>
        <p:spPr>
          <a:xfrm>
            <a:off x="6656293" y="5704499"/>
            <a:ext cx="5051613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342FEA"/>
                </a:solidFill>
              </a:rPr>
              <a:t>Muestra el éxito y la generación de valor (ej. "Control total", "Crecimiento seguro", "Cumplimiento normativo sin esfuerzo"). El Héroe (droguería) se transforma en una versión más eficiente. Llamado a la Acción (CTA).</a:t>
            </a:r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18C1185-D9D2-4FD0-9B9D-1E906B91C0AB}"/>
              </a:ext>
            </a:extLst>
          </p:cNvPr>
          <p:cNvSpPr txBox="1"/>
          <p:nvPr/>
        </p:nvSpPr>
        <p:spPr>
          <a:xfrm>
            <a:off x="484094" y="3174364"/>
            <a:ext cx="17514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>
                <a:solidFill>
                  <a:srgbClr val="342FEA"/>
                </a:solidFill>
              </a:rPr>
              <a:t>Acto</a:t>
            </a:r>
            <a:endParaRPr lang="es-CO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7B70B7F-1A6B-43AE-910E-A4C26DF66516}"/>
              </a:ext>
            </a:extLst>
          </p:cNvPr>
          <p:cNvSpPr txBox="1"/>
          <p:nvPr/>
        </p:nvSpPr>
        <p:spPr>
          <a:xfrm>
            <a:off x="3488443" y="3167464"/>
            <a:ext cx="2808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342FEA"/>
                </a:solidFill>
              </a:rPr>
              <a:t>Elemento Narrativo</a:t>
            </a:r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FE836BC-7AE4-41F9-A3C1-95B5E67201E7}"/>
              </a:ext>
            </a:extLst>
          </p:cNvPr>
          <p:cNvSpPr txBox="1"/>
          <p:nvPr/>
        </p:nvSpPr>
        <p:spPr>
          <a:xfrm>
            <a:off x="6574490" y="3170763"/>
            <a:ext cx="4546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42FEA"/>
                </a:solidFill>
              </a:rPr>
              <a:t>Foco de la Historia (</a:t>
            </a:r>
            <a:r>
              <a:rPr lang="es-ES" b="1" dirty="0" err="1">
                <a:solidFill>
                  <a:srgbClr val="342FEA"/>
                </a:solidFill>
              </a:rPr>
              <a:t>MiDroguería</a:t>
            </a:r>
            <a:r>
              <a:rPr lang="es-ES" b="1" dirty="0">
                <a:solidFill>
                  <a:srgbClr val="342FEA"/>
                </a:solidFill>
              </a:rPr>
              <a:t> Cloud)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08172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E6BEFA-1503-4C5A-87EB-555E3D556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/>
              <a:t>Taller de cierre</a:t>
            </a:r>
            <a:br>
              <a:rPr lang="es-ES" b="1" dirty="0"/>
            </a:br>
            <a:endParaRPr lang="es-CO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AE71CA-271A-4E70-9683-7FC13110F7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s-ES" dirty="0"/>
              <a:t>Cada líder tomara 1 pilar estratégico </a:t>
            </a:r>
          </a:p>
          <a:p>
            <a:pPr marL="457200" indent="-457200">
              <a:buAutoNum type="arabicPeriod"/>
            </a:pPr>
            <a:r>
              <a:rPr lang="es-CO" dirty="0"/>
              <a:t>Definirá los 3 pasos del desarrollo narrativo:  introducción, desarrollo y desenlace.</a:t>
            </a:r>
          </a:p>
          <a:p>
            <a:pPr marL="457200" indent="-457200">
              <a:buAutoNum type="arabicPeriod"/>
            </a:pPr>
            <a:r>
              <a:rPr lang="es-CO" dirty="0"/>
              <a:t>Desarrollará el foco de la historia</a:t>
            </a:r>
          </a:p>
          <a:p>
            <a:pPr marL="457200" indent="-457200">
              <a:buAutoNum type="arabicPeriod"/>
            </a:pP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865087-CEB4-4B00-AA81-CAB299228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764" y="1632856"/>
            <a:ext cx="4531660" cy="439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59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725CF833-618D-4B08-8934-D0317AE5E3C6}"/>
              </a:ext>
            </a:extLst>
          </p:cNvPr>
          <p:cNvSpPr/>
          <p:nvPr/>
        </p:nvSpPr>
        <p:spPr>
          <a:xfrm>
            <a:off x="551330" y="2886790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rgbClr val="342FEA"/>
                </a:solidFill>
              </a:rPr>
              <a:t>1. Introducción (Hook)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4AC2E33-4545-4261-8DC0-3271BC9AD513}"/>
              </a:ext>
            </a:extLst>
          </p:cNvPr>
          <p:cNvSpPr/>
          <p:nvPr/>
        </p:nvSpPr>
        <p:spPr>
          <a:xfrm>
            <a:off x="551329" y="3932749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>
                <a:solidFill>
                  <a:srgbClr val="342FEA"/>
                </a:solidFill>
              </a:rPr>
              <a:t>2. Desarrollo (Conflicto)</a:t>
            </a:r>
            <a:endParaRPr lang="es-CO" b="1" dirty="0">
              <a:solidFill>
                <a:srgbClr val="342FEA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0102E58-266A-4640-AB4F-4C642456C1C9}"/>
              </a:ext>
            </a:extLst>
          </p:cNvPr>
          <p:cNvSpPr/>
          <p:nvPr/>
        </p:nvSpPr>
        <p:spPr>
          <a:xfrm>
            <a:off x="3635189" y="2880968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A5957FC-711C-4919-90E4-57CCBE95BA74}"/>
              </a:ext>
            </a:extLst>
          </p:cNvPr>
          <p:cNvSpPr/>
          <p:nvPr/>
        </p:nvSpPr>
        <p:spPr>
          <a:xfrm>
            <a:off x="3635188" y="3926927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D007AA7-8427-4E97-ACB3-C26E7C806D3D}"/>
              </a:ext>
            </a:extLst>
          </p:cNvPr>
          <p:cNvSpPr/>
          <p:nvPr/>
        </p:nvSpPr>
        <p:spPr>
          <a:xfrm>
            <a:off x="6723529" y="2872991"/>
            <a:ext cx="5051613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E75ADA4-5348-4A87-83F6-A7607221AA4D}"/>
              </a:ext>
            </a:extLst>
          </p:cNvPr>
          <p:cNvSpPr/>
          <p:nvPr/>
        </p:nvSpPr>
        <p:spPr>
          <a:xfrm>
            <a:off x="6723528" y="3918950"/>
            <a:ext cx="5051613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342BB2A-83B3-4072-ABCE-50DEEB629B9C}"/>
              </a:ext>
            </a:extLst>
          </p:cNvPr>
          <p:cNvSpPr/>
          <p:nvPr/>
        </p:nvSpPr>
        <p:spPr>
          <a:xfrm>
            <a:off x="6723528" y="4964909"/>
            <a:ext cx="5051613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1600" dirty="0">
              <a:solidFill>
                <a:srgbClr val="342FEA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027E178-E338-4DA4-A43A-E08837B3ADC3}"/>
              </a:ext>
            </a:extLst>
          </p:cNvPr>
          <p:cNvSpPr txBox="1"/>
          <p:nvPr/>
        </p:nvSpPr>
        <p:spPr>
          <a:xfrm>
            <a:off x="551329" y="2434774"/>
            <a:ext cx="17514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>
                <a:solidFill>
                  <a:srgbClr val="342FEA"/>
                </a:solidFill>
              </a:rPr>
              <a:t>Acto</a:t>
            </a:r>
            <a:endParaRPr lang="es-CO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337FB6A-A144-47D7-ABF1-DB93818B3D1C}"/>
              </a:ext>
            </a:extLst>
          </p:cNvPr>
          <p:cNvSpPr txBox="1"/>
          <p:nvPr/>
        </p:nvSpPr>
        <p:spPr>
          <a:xfrm>
            <a:off x="3555678" y="2427874"/>
            <a:ext cx="2808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342FEA"/>
                </a:solidFill>
              </a:rPr>
              <a:t>Elemento Narrativo</a:t>
            </a:r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B7C491F-7386-4575-B56C-F2522F7BB215}"/>
              </a:ext>
            </a:extLst>
          </p:cNvPr>
          <p:cNvSpPr txBox="1"/>
          <p:nvPr/>
        </p:nvSpPr>
        <p:spPr>
          <a:xfrm>
            <a:off x="6641725" y="2431173"/>
            <a:ext cx="4546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42FEA"/>
                </a:solidFill>
              </a:rPr>
              <a:t>Foco de la Historia (</a:t>
            </a:r>
            <a:r>
              <a:rPr lang="es-ES" b="1" dirty="0" err="1">
                <a:solidFill>
                  <a:srgbClr val="342FEA"/>
                </a:solidFill>
              </a:rPr>
              <a:t>MiDroguería</a:t>
            </a:r>
            <a:r>
              <a:rPr lang="es-ES" b="1" dirty="0">
                <a:solidFill>
                  <a:srgbClr val="342FEA"/>
                </a:solidFill>
              </a:rPr>
              <a:t> Cloud)</a:t>
            </a:r>
            <a:endParaRPr lang="es-CO" dirty="0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0EDD1217-DF76-4C00-90DD-CB0351CEF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941" y="1632856"/>
            <a:ext cx="5336059" cy="113931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342FEA"/>
                </a:solidFill>
              </a:rPr>
              <a:t>Taller de cierre</a:t>
            </a:r>
            <a:br>
              <a:rPr lang="es-ES" b="1" dirty="0">
                <a:solidFill>
                  <a:srgbClr val="342FEA"/>
                </a:solidFill>
              </a:rPr>
            </a:br>
            <a:endParaRPr lang="es-CO" b="1" dirty="0">
              <a:solidFill>
                <a:srgbClr val="342FEA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CCDD7E9-EECB-43A9-B4FE-3847A88EE0E4}"/>
              </a:ext>
            </a:extLst>
          </p:cNvPr>
          <p:cNvSpPr/>
          <p:nvPr/>
        </p:nvSpPr>
        <p:spPr>
          <a:xfrm>
            <a:off x="551329" y="4978713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rgbClr val="342FEA"/>
                </a:solidFill>
              </a:rPr>
              <a:t>3. Desenlace (CTA)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51C6DD0-B14E-4163-9150-4C20C64E575F}"/>
              </a:ext>
            </a:extLst>
          </p:cNvPr>
          <p:cNvSpPr/>
          <p:nvPr/>
        </p:nvSpPr>
        <p:spPr>
          <a:xfrm>
            <a:off x="3635188" y="4972891"/>
            <a:ext cx="2649071" cy="91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1600" dirty="0">
              <a:solidFill>
                <a:srgbClr val="342F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467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495531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10</a:t>
            </a:r>
            <a:br>
              <a:rPr lang="es-ES" dirty="0"/>
            </a:br>
            <a:r>
              <a:rPr lang="es-ES" dirty="0"/>
              <a:t>Diseño de narrativa digital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515910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C767219E-A3FF-A877-A763-D15DAB05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567" y="1053834"/>
            <a:ext cx="2683192" cy="26831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129C76F-81F3-F3DD-C6CA-825E209C8C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49B030-7A77-8A57-6BF2-B8ECE819E0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60049F02-0EB3-0B66-C1F4-5A6BC800E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269" y="4245093"/>
            <a:ext cx="3462406" cy="12451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47D2C51-B58D-427E-453F-8316E323E4C1}"/>
              </a:ext>
            </a:extLst>
          </p:cNvPr>
          <p:cNvSpPr txBox="1"/>
          <p:nvPr/>
        </p:nvSpPr>
        <p:spPr>
          <a:xfrm>
            <a:off x="8650690" y="2421556"/>
            <a:ext cx="141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13%</a:t>
            </a:r>
            <a:endParaRPr lang="es-CO" sz="44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DAB97B7-73FA-CADE-9952-75989AE34547}"/>
              </a:ext>
            </a:extLst>
          </p:cNvPr>
          <p:cNvSpPr txBox="1"/>
          <p:nvPr/>
        </p:nvSpPr>
        <p:spPr>
          <a:xfrm>
            <a:off x="11054274" y="4122696"/>
            <a:ext cx="759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29%</a:t>
            </a:r>
            <a:endParaRPr lang="es-CO" sz="20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8DA405E-9B9A-4B8E-C39E-D68365F71665}"/>
              </a:ext>
            </a:extLst>
          </p:cNvPr>
          <p:cNvSpPr txBox="1"/>
          <p:nvPr/>
        </p:nvSpPr>
        <p:spPr>
          <a:xfrm>
            <a:off x="10965675" y="4667589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EE92D3"/>
                </a:solidFill>
                <a:latin typeface="Plus Jakarta Sans ExtraBold" pitchFamily="2" charset="0"/>
                <a:cs typeface="Plus Jakarta Sans ExtraBold" pitchFamily="2" charset="0"/>
              </a:rPr>
              <a:t>33%</a:t>
            </a:r>
            <a:endParaRPr lang="es-CO" sz="2000" dirty="0">
              <a:solidFill>
                <a:srgbClr val="EE92D3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25C8AC-BBB2-F746-7904-8D5B1F8FB588}"/>
              </a:ext>
            </a:extLst>
          </p:cNvPr>
          <p:cNvSpPr txBox="1"/>
          <p:nvPr/>
        </p:nvSpPr>
        <p:spPr>
          <a:xfrm>
            <a:off x="10965674" y="5198372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F8C02B"/>
                </a:solidFill>
                <a:latin typeface="Plus Jakarta Sans ExtraBold" pitchFamily="2" charset="0"/>
                <a:cs typeface="Plus Jakarta Sans ExtraBold" pitchFamily="2" charset="0"/>
              </a:rPr>
              <a:t>24%</a:t>
            </a:r>
            <a:endParaRPr lang="es-CO" sz="2000" dirty="0">
              <a:solidFill>
                <a:srgbClr val="F8C02B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3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A0C27C6-A89E-25BE-46F1-57B7BDEDD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06BB93-E986-1E64-D310-AA0E3CE535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115DF64-E77A-265A-0F36-933F011D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6195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37C69-3587-A32A-4D69-3F1F6E471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535308"/>
            <a:ext cx="10685417" cy="1038076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AFD4E4-9379-53BB-E332-8FE528AB8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4906808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terior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11050</TotalTime>
  <Words>575</Words>
  <Application>Microsoft Office PowerPoint</Application>
  <PresentationFormat>Panorámica</PresentationFormat>
  <Paragraphs>60</Paragraphs>
  <Slides>12</Slides>
  <Notes>2</Notes>
  <HiddenSlides>3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Plus Jakarta Sans ExtraBold</vt:lpstr>
      <vt:lpstr>Plus Jakarta Sans Light</vt:lpstr>
      <vt:lpstr>Portadas</vt:lpstr>
      <vt:lpstr>Interiores</vt:lpstr>
      <vt:lpstr>Sesión No 10 Diseño de narrativa digital</vt:lpstr>
      <vt:lpstr>Objetivo</vt:lpstr>
      <vt:lpstr>Nuestro punto de partida Identidad de marca</vt:lpstr>
      <vt:lpstr>Proceso de Diseño de la Narrativa Digital</vt:lpstr>
      <vt:lpstr>Proceso de Diseño de la Narrativa Digital</vt:lpstr>
      <vt:lpstr>Proceso de Diseño de la Narrativa Digital</vt:lpstr>
      <vt:lpstr>Taller de cierre </vt:lpstr>
      <vt:lpstr>Taller de cierre </vt:lpstr>
      <vt:lpstr>Sesión No 10 Diseño de narrativa digital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Tatiana Osorio Cano</cp:lastModifiedBy>
  <cp:revision>201</cp:revision>
  <dcterms:created xsi:type="dcterms:W3CDTF">2025-08-28T23:33:07Z</dcterms:created>
  <dcterms:modified xsi:type="dcterms:W3CDTF">2025-11-07T20:57:29Z</dcterms:modified>
</cp:coreProperties>
</file>